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376" r:id="rId2"/>
    <p:sldId id="259" r:id="rId3"/>
    <p:sldId id="350" r:id="rId4"/>
    <p:sldId id="377" r:id="rId5"/>
    <p:sldId id="383" r:id="rId6"/>
    <p:sldId id="385" r:id="rId7"/>
    <p:sldId id="386" r:id="rId8"/>
    <p:sldId id="387" r:id="rId9"/>
    <p:sldId id="384" r:id="rId10"/>
    <p:sldId id="347" r:id="rId11"/>
    <p:sldId id="382" r:id="rId12"/>
    <p:sldId id="3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5BCD"/>
    <a:srgbClr val="B17ED8"/>
    <a:srgbClr val="85D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497673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Rozwój </a:t>
            </a:r>
            <a:r>
              <a:rPr lang="pl-PL" dirty="0"/>
              <a:t>Lokalny Kierowany przez Społeczność </a:t>
            </a:r>
            <a:br>
              <a:rPr lang="pl-PL" dirty="0"/>
            </a:br>
            <a:r>
              <a:rPr lang="pl-PL" dirty="0"/>
              <a:t>w województwie </a:t>
            </a:r>
            <a:r>
              <a:rPr lang="pl-PL" dirty="0" smtClean="0"/>
              <a:t>wielkopolskim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1600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4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subTitle" idx="4294967295"/>
          </p:nvPr>
        </p:nvSpPr>
        <p:spPr>
          <a:xfrm>
            <a:off x="0" y="4051300"/>
            <a:ext cx="7767638" cy="1096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557" y="221673"/>
            <a:ext cx="5416885" cy="65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7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RLKS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05527"/>
            <a:ext cx="8596668" cy="508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260" y="1955801"/>
            <a:ext cx="4663844" cy="43285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16" y="3058133"/>
            <a:ext cx="518205" cy="317019"/>
          </a:xfrm>
          <a:prstGeom prst="rect">
            <a:avLst/>
          </a:prstGeom>
        </p:spPr>
      </p:pic>
      <p:sp>
        <p:nvSpPr>
          <p:cNvPr id="7" name="pole tekstowe 24">
            <a:extLst>
              <a:ext uri="{FF2B5EF4-FFF2-40B4-BE49-F238E27FC236}">
                <a16:creationId xmlns:a16="http://schemas.microsoft.com/office/drawing/2014/main" xmlns="" id="{2743A009-E703-4270-B8DB-214C91E7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21" y="3084944"/>
            <a:ext cx="3010025" cy="29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2"/>
                </a:solidFill>
                <a:latin typeface="Lato Medium" panose="020F050202020403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86" b="1" dirty="0">
                <a:latin typeface="Lato Medium" panose="020F0502020204030203" pitchFamily="34" charset="0"/>
                <a:cs typeface="Lato Medium" panose="020F0502020204030203" pitchFamily="34" charset="0"/>
              </a:rPr>
              <a:t>Tylko EFRROW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21" y="3871776"/>
            <a:ext cx="3151905" cy="34750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421" y="4705863"/>
            <a:ext cx="3785944" cy="34750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21" y="5645695"/>
            <a:ext cx="3792041" cy="34750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216" y="3828671"/>
            <a:ext cx="518205" cy="32311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16" y="4654324"/>
            <a:ext cx="518205" cy="32311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216" y="5619925"/>
            <a:ext cx="51820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9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942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/>
              <a:t>Wybór LSR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33600"/>
            <a:ext cx="8596668" cy="367757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1700" dirty="0" smtClean="0"/>
          </a:p>
          <a:p>
            <a:pPr algn="just" fontAlgn="base"/>
            <a:r>
              <a:rPr lang="pl-PL" sz="1700" dirty="0" smtClean="0"/>
              <a:t>05 grudnia 2023 r. – Komisja ds. </a:t>
            </a:r>
            <a:r>
              <a:rPr lang="pl-PL" sz="1700" dirty="0"/>
              <a:t>wyboru s</a:t>
            </a:r>
            <a:r>
              <a:rPr lang="pl-PL" sz="1700" dirty="0" smtClean="0"/>
              <a:t>trategii rozwoju </a:t>
            </a:r>
            <a:r>
              <a:rPr lang="pl-PL" sz="1700" dirty="0"/>
              <a:t>lokalnego kierowanego przez społeczność w ramach Planu Strategicznego dla Wspólnej Polityki Rolnej na lata 2023-2027 oraz Programu Fundusze Europejskie dla Wielkopolski </a:t>
            </a:r>
            <a:r>
              <a:rPr lang="pl-PL" sz="1700" dirty="0" smtClean="0"/>
              <a:t>2021-2027 dokonała wyboru LSR</a:t>
            </a:r>
          </a:p>
          <a:p>
            <a:pPr algn="just" fontAlgn="base"/>
            <a:r>
              <a:rPr lang="pl-PL" sz="1700" dirty="0"/>
              <a:t>Uchwałą Nr </a:t>
            </a:r>
            <a:r>
              <a:rPr lang="pl-PL" sz="1700" dirty="0" smtClean="0"/>
              <a:t>7557/2023 z 7 grudnia 2023 r.  Zarząd Województwa Wielkopolskiego zatwierdził listę wybranych LSR</a:t>
            </a:r>
          </a:p>
        </p:txBody>
      </p:sp>
    </p:spTree>
    <p:extLst>
      <p:ext uri="{BB962C8B-B14F-4D97-AF65-F5344CB8AC3E}">
        <p14:creationId xmlns:p14="http://schemas.microsoft.com/office/powerpoint/2010/main" xmlns="" val="34044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4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 smtClean="0"/>
              <a:t>RLKS w Wielkopolsce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754909" y="1293091"/>
            <a:ext cx="7214293" cy="1357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128 424 </a:t>
            </a:r>
            <a:r>
              <a:rPr lang="pl-PL" sz="4400" dirty="0" smtClean="0"/>
              <a:t>016,50 €</a:t>
            </a:r>
            <a:endParaRPr lang="pl-PL" sz="4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380230" y="4124036"/>
            <a:ext cx="2749357" cy="997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78 425 </a:t>
            </a:r>
            <a:r>
              <a:rPr lang="pl-PL" dirty="0" smtClean="0"/>
              <a:t>000,00</a:t>
            </a:r>
          </a:p>
          <a:p>
            <a:pPr algn="ctr"/>
            <a:r>
              <a:rPr lang="pl-PL" dirty="0" smtClean="0"/>
              <a:t>EFRROW</a:t>
            </a:r>
            <a:endParaRPr lang="pl-PL" dirty="0"/>
          </a:p>
        </p:txBody>
      </p:sp>
      <p:sp>
        <p:nvSpPr>
          <p:cNvPr id="7" name="Znak plus 6"/>
          <p:cNvSpPr/>
          <p:nvPr/>
        </p:nvSpPr>
        <p:spPr>
          <a:xfrm>
            <a:off x="3171151" y="4207163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4127115" y="4160981"/>
            <a:ext cx="2632364" cy="923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29 999 </a:t>
            </a:r>
            <a:r>
              <a:rPr lang="pl-PL" dirty="0" smtClean="0"/>
              <a:t>625,30</a:t>
            </a:r>
          </a:p>
          <a:p>
            <a:pPr algn="ctr"/>
            <a:r>
              <a:rPr lang="pl-PL" dirty="0" smtClean="0"/>
              <a:t>EFS+</a:t>
            </a:r>
            <a:endParaRPr lang="pl-PL" dirty="0"/>
          </a:p>
        </p:txBody>
      </p:sp>
      <p:sp>
        <p:nvSpPr>
          <p:cNvPr id="9" name="Znak plus 8"/>
          <p:cNvSpPr/>
          <p:nvPr/>
        </p:nvSpPr>
        <p:spPr>
          <a:xfrm>
            <a:off x="6842607" y="419792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7819354" y="4207163"/>
            <a:ext cx="27839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19 999 </a:t>
            </a:r>
            <a:r>
              <a:rPr lang="pl-PL" dirty="0" smtClean="0"/>
              <a:t>391,20</a:t>
            </a:r>
          </a:p>
          <a:p>
            <a:pPr algn="ctr"/>
            <a:r>
              <a:rPr lang="pl-PL" dirty="0" smtClean="0"/>
              <a:t>EFRR</a:t>
            </a:r>
            <a:endParaRPr lang="pl-PL" dirty="0"/>
          </a:p>
        </p:txBody>
      </p:sp>
      <p:sp>
        <p:nvSpPr>
          <p:cNvPr id="11" name="Strzałka w dół 10"/>
          <p:cNvSpPr/>
          <p:nvPr/>
        </p:nvSpPr>
        <p:spPr>
          <a:xfrm>
            <a:off x="5362055" y="2946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00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4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 smtClean="0"/>
              <a:t>RLKS w Wielkopolsce 2023-2027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754909" y="1293091"/>
            <a:ext cx="7214293" cy="1357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128 424 </a:t>
            </a:r>
            <a:r>
              <a:rPr lang="pl-PL" sz="4400" dirty="0" smtClean="0"/>
              <a:t>016,50 €</a:t>
            </a:r>
            <a:endParaRPr lang="pl-PL" sz="4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1754909" y="4133272"/>
            <a:ext cx="2749357" cy="997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105 205 000,00</a:t>
            </a:r>
          </a:p>
          <a:p>
            <a:pPr algn="ctr"/>
            <a:r>
              <a:rPr lang="pl-PL" dirty="0" smtClean="0"/>
              <a:t>Wdrażanie LSR</a:t>
            </a:r>
            <a:endParaRPr lang="pl-PL" dirty="0"/>
          </a:p>
        </p:txBody>
      </p:sp>
      <p:sp>
        <p:nvSpPr>
          <p:cNvPr id="7" name="Znak plus 6"/>
          <p:cNvSpPr/>
          <p:nvPr/>
        </p:nvSpPr>
        <p:spPr>
          <a:xfrm>
            <a:off x="4932287" y="417483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6336837" y="4133271"/>
            <a:ext cx="2640907" cy="97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23 219 016,50</a:t>
            </a:r>
          </a:p>
          <a:p>
            <a:pPr algn="ctr"/>
            <a:r>
              <a:rPr lang="pl-PL" dirty="0" smtClean="0"/>
              <a:t>Zarządzanie LSR</a:t>
            </a:r>
          </a:p>
          <a:p>
            <a:pPr algn="ctr"/>
            <a:r>
              <a:rPr lang="pl-PL" dirty="0" smtClean="0"/>
              <a:t>(18%)</a:t>
            </a:r>
            <a:endParaRPr lang="pl-PL" dirty="0"/>
          </a:p>
        </p:txBody>
      </p:sp>
      <p:sp>
        <p:nvSpPr>
          <p:cNvPr id="11" name="Strzałka w dół 10"/>
          <p:cNvSpPr/>
          <p:nvPr/>
        </p:nvSpPr>
        <p:spPr>
          <a:xfrm>
            <a:off x="5147171" y="29397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86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b="1" dirty="0" smtClean="0"/>
              <a:t>RLKS w Wielkopolsce 2023-2027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30 lokalnych grup działania</a:t>
            </a:r>
          </a:p>
          <a:p>
            <a:r>
              <a:rPr lang="pl-PL" dirty="0" smtClean="0"/>
              <a:t>212 gmin objętych LSR</a:t>
            </a:r>
          </a:p>
          <a:p>
            <a:r>
              <a:rPr lang="pl-PL" dirty="0" smtClean="0"/>
              <a:t>Obszar objęty LSR zamieszkały przez 2 155 787 mieszkańców</a:t>
            </a:r>
          </a:p>
          <a:p>
            <a:r>
              <a:rPr lang="pl-PL" dirty="0" smtClean="0"/>
              <a:t>1 LGD międzywojewódzka</a:t>
            </a:r>
          </a:p>
          <a:p>
            <a:r>
              <a:rPr lang="pl-PL" dirty="0" smtClean="0"/>
              <a:t>1 nowa LGD</a:t>
            </a:r>
          </a:p>
          <a:p>
            <a:r>
              <a:rPr lang="pl-PL" dirty="0" smtClean="0"/>
              <a:t>1 LGD ponownie objęta LSR</a:t>
            </a:r>
          </a:p>
          <a:p>
            <a:r>
              <a:rPr lang="pl-PL" dirty="0" smtClean="0"/>
              <a:t>Brak tzw. białych plam</a:t>
            </a:r>
          </a:p>
          <a:p>
            <a:r>
              <a:rPr lang="pl-PL" dirty="0" smtClean="0"/>
              <a:t>Wsparciem objęte wyłącznie obszary wiejskie </a:t>
            </a:r>
          </a:p>
          <a:p>
            <a:r>
              <a:rPr lang="pl-PL" dirty="0" smtClean="0"/>
              <a:t>Rybackie LGD wyłączone z przepisów ustawy o rozwoju lokalnym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808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654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Wybrane LSR</a:t>
            </a: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216819" y="1911926"/>
          <a:ext cx="7518400" cy="4313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xmlns="" val="893589464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xmlns="" val="71379762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154034150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4209233361"/>
                    </a:ext>
                  </a:extLst>
                </a:gridCol>
              </a:tblGrid>
              <a:tr h="67498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Lp.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Nazwa LGD, która złożyła LSR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Przyznane punkty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Budżet LSR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77662557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Turkowska Unia Rozwoju - T.U.R.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80,9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3 547 719,70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17380174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Czarnkowsko-Trzcianecka Lokalna Grupa Działania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76,67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5 022 500,00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18739358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Stowarzyszenie "Solna Dolina"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75,83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2 557 500,00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2711745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Stowarzyszenie "Unia Nadwarciańska"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73,72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4 532 987,60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41112531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Stowarzyszenie "Solidarni w Partnerstwie"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73,25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3 547 719,70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99503287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Stowarzyszenie Lokalna Grupa Działania Krajna nad Notecią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72,89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4 041 026,60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0763234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Lokalna Grupa Działania "Trakt Piastów"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72,1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7 570 672,00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13051332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Stowarzyszenie "Dolina Noteci"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71,76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2 557 500,00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91392439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Stowarzyszenie "LGD7 - Kraina Nocy i Dni"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71,74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4 041 026,60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63350840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Stowarzyszenie Wrota Wielkopolski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70,39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3 547 719,70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6304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81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654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Wybrane LSR</a:t>
            </a: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216819" y="1911926"/>
          <a:ext cx="7760926" cy="4313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xmlns="" val="893589464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xmlns="" val="71379762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1540341507"/>
                    </a:ext>
                  </a:extLst>
                </a:gridCol>
                <a:gridCol w="1169626">
                  <a:extLst>
                    <a:ext uri="{9D8B030D-6E8A-4147-A177-3AD203B41FA5}">
                      <a16:colId xmlns:a16="http://schemas.microsoft.com/office/drawing/2014/main" xmlns="" val="4209233361"/>
                    </a:ext>
                  </a:extLst>
                </a:gridCol>
              </a:tblGrid>
              <a:tr h="67498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Nazwa LGD, która złożyła LSR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Przyznane punkty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Budżet LSR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77662557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Lokalna Grupa Działania "Okno Południowej Wielkopolski"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4 532 987,60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17380174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Lokalna Grupa Działania Krajna Złotowska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4 041 026,60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18739358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"Ostrzeszowska Lokalna Grupa Działania"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3 547 719,70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2711745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"Wielkopolska Wschodnia"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3 547 719,70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41112531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Lokalna Grupa Działania Kraina Trzech Rzek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4 532 987,60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99503287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Lokalna Grupa Działania - "Z Nami Warto"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4 041 026,60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0763234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Lider Zielonej Wielkopolski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7 570 672,00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13051332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"Puszcza Notecka"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4 041 026,60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91392439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Lokalna Grupa Działania Dolina Samy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5 510 783,90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63350840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Wielkopolska Lokalna Grupa Działania Kraina Lasów i Jezior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7 200 102,30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6304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41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654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Wybrane LSR</a:t>
            </a: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216819" y="1911926"/>
          <a:ext cx="7760926" cy="4329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72">
                  <a:extLst>
                    <a:ext uri="{9D8B030D-6E8A-4147-A177-3AD203B41FA5}">
                      <a16:colId xmlns:a16="http://schemas.microsoft.com/office/drawing/2014/main" xmlns="" val="893589464"/>
                    </a:ext>
                  </a:extLst>
                </a:gridCol>
                <a:gridCol w="5118028">
                  <a:extLst>
                    <a:ext uri="{9D8B030D-6E8A-4147-A177-3AD203B41FA5}">
                      <a16:colId xmlns:a16="http://schemas.microsoft.com/office/drawing/2014/main" xmlns="" val="71379762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1540341507"/>
                    </a:ext>
                  </a:extLst>
                </a:gridCol>
                <a:gridCol w="1169626">
                  <a:extLst>
                    <a:ext uri="{9D8B030D-6E8A-4147-A177-3AD203B41FA5}">
                      <a16:colId xmlns:a16="http://schemas.microsoft.com/office/drawing/2014/main" xmlns="" val="4209233361"/>
                    </a:ext>
                  </a:extLst>
                </a:gridCol>
              </a:tblGrid>
              <a:tr h="67498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Nazwa LGD, która złożyła LSR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Przyznane punkty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Budżet LSR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77662557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- Lokalna Grupa Działania "Źródło"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5 510 783,90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17380174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"Dolina Wełny"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4 532 987,60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818739358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"Wielkopolska z Wyobraźnią"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2 557 500,00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2711745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"Między Ludźmi i Jeziorami"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3 053 290,30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41112531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"Wspólnie dla Przyszłości"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4 041 026,60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99503287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"Lokalna Grupa Działania Gościnna Wielkopolska" w Pępowie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5 510 783,90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80763234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Lokalna Grupa Działania KOLD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5 022 500,00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130513323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Lokalna Grupa Działania Wielkopolskie Partnerstwo dla Doliny Baryczy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2 557 500,00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91392439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Długosz Królewski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2 557 500,00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633508405"/>
                  </a:ext>
                </a:extLst>
              </a:tr>
              <a:tr h="36384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Stowarzyszenie Ziemi Grodziskiej Leader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3 547 719,70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6304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9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b="1" dirty="0" smtClean="0"/>
              <a:t>Porównanie perspektyw finansowych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7257810"/>
              </p:ext>
            </p:extLst>
          </p:nvPr>
        </p:nvGraphicFramePr>
        <p:xfrm>
          <a:off x="1450109" y="2281383"/>
          <a:ext cx="7509164" cy="3223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8873">
                  <a:extLst>
                    <a:ext uri="{9D8B030D-6E8A-4147-A177-3AD203B41FA5}">
                      <a16:colId xmlns:a16="http://schemas.microsoft.com/office/drawing/2014/main" xmlns="" val="3393027929"/>
                    </a:ext>
                  </a:extLst>
                </a:gridCol>
                <a:gridCol w="1940830">
                  <a:extLst>
                    <a:ext uri="{9D8B030D-6E8A-4147-A177-3AD203B41FA5}">
                      <a16:colId xmlns:a16="http://schemas.microsoft.com/office/drawing/2014/main" xmlns="" val="54525395"/>
                    </a:ext>
                  </a:extLst>
                </a:gridCol>
                <a:gridCol w="2079461">
                  <a:extLst>
                    <a:ext uri="{9D8B030D-6E8A-4147-A177-3AD203B41FA5}">
                      <a16:colId xmlns:a16="http://schemas.microsoft.com/office/drawing/2014/main" xmlns="" val="2442305557"/>
                    </a:ext>
                  </a:extLst>
                </a:gridCol>
              </a:tblGrid>
              <a:tr h="85514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PROW 2014-2020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PS WPR 2023-2027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463088670"/>
                  </a:ext>
                </a:extLst>
              </a:tr>
              <a:tr h="46095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effectLst/>
                        </a:rPr>
                        <a:t>Liczba wybranych LGD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u="none" strike="noStrike" dirty="0">
                          <a:effectLst/>
                        </a:rPr>
                        <a:t>28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u="none" strike="noStrike">
                          <a:effectLst/>
                        </a:rPr>
                        <a:t>30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536236123"/>
                  </a:ext>
                </a:extLst>
              </a:tr>
              <a:tr h="46095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>
                          <a:effectLst/>
                        </a:rPr>
                        <a:t>Liczba gmin objętych LSR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u="none" strike="noStrike" dirty="0">
                          <a:effectLst/>
                        </a:rPr>
                        <a:t>199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u="none" strike="noStrike" dirty="0">
                          <a:effectLst/>
                        </a:rPr>
                        <a:t>212*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319839722"/>
                  </a:ext>
                </a:extLst>
              </a:tr>
              <a:tr h="9854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>
                          <a:effectLst/>
                        </a:rPr>
                        <a:t>Liczba mieszkańców obszaru</a:t>
                      </a:r>
                      <a:br>
                        <a:rPr lang="pl-PL" sz="1100" b="1" u="none" strike="noStrike">
                          <a:effectLst/>
                        </a:rPr>
                      </a:br>
                      <a:r>
                        <a:rPr lang="pl-PL" sz="1100" b="1" u="none" strike="noStrike">
                          <a:effectLst/>
                        </a:rPr>
                        <a:t>objętego LSR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u="none" strike="noStrike">
                          <a:effectLst/>
                        </a:rPr>
                        <a:t>1 916 485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u="none" strike="noStrike" dirty="0">
                          <a:effectLst/>
                        </a:rPr>
                        <a:t>2 155 787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865939578"/>
                  </a:ext>
                </a:extLst>
              </a:tr>
              <a:tr h="46095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>
                          <a:effectLst/>
                        </a:rPr>
                        <a:t>Budżet wybranych LSR (EUR)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u="none" strike="noStrike">
                          <a:effectLst/>
                        </a:rPr>
                        <a:t>73 245 455,81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u="none" strike="noStrike" dirty="0">
                          <a:effectLst/>
                        </a:rPr>
                        <a:t>128 424 016,50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565273856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376218" y="5865091"/>
            <a:ext cx="8057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*Trzemeszno, Czerniejewo, Orchowo, Witkowo, Komorniki, Osiek Mały, Kaźmierz, Szamotuły, Rokietnica, Tarnowo</a:t>
            </a:r>
          </a:p>
          <a:p>
            <a:r>
              <a:rPr lang="pl-PL" sz="1200" dirty="0" smtClean="0"/>
              <a:t>Podgórne, Przygodzice, Sośnie, Odolanów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2876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7108</TotalTime>
  <Words>600</Words>
  <Application>Microsoft Office PowerPoint</Application>
  <PresentationFormat>Niestandardowy</PresentationFormat>
  <Paragraphs>196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Faseta</vt:lpstr>
      <vt:lpstr> Rozwój Lokalny Kierowany przez Społeczność  w województwie wielkopolskim </vt:lpstr>
      <vt:lpstr>Wybór LSR</vt:lpstr>
      <vt:lpstr>RLKS w Wielkopolsce   </vt:lpstr>
      <vt:lpstr>RLKS w Wielkopolsce 2023-2027   </vt:lpstr>
      <vt:lpstr>RLKS w Wielkopolsce 2023-2027   </vt:lpstr>
      <vt:lpstr>Wybrane LSR</vt:lpstr>
      <vt:lpstr>Wybrane LSR</vt:lpstr>
      <vt:lpstr>Wybrane LSR</vt:lpstr>
      <vt:lpstr>Porównanie perspektyw finansowych   </vt:lpstr>
      <vt:lpstr>Slajd 10</vt:lpstr>
      <vt:lpstr>RLKS w Polsce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Założenia Planu Strategicznego  dla WPR na lata 2023-2027    (wersja 4.0) – projekt przyjęty przez Radę Ministrów i przekazany do KE</dc:title>
  <dc:creator>Poznaniak Lukasz</dc:creator>
  <cp:lastModifiedBy>Lenovo</cp:lastModifiedBy>
  <cp:revision>261</cp:revision>
  <dcterms:created xsi:type="dcterms:W3CDTF">2022-03-15T10:25:38Z</dcterms:created>
  <dcterms:modified xsi:type="dcterms:W3CDTF">2024-01-07T16:17:42Z</dcterms:modified>
</cp:coreProperties>
</file>